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Ex1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4"/>
  </p:handoutMasterIdLst>
  <p:sldIdLst>
    <p:sldId id="257" r:id="rId2"/>
    <p:sldId id="256" r:id="rId3"/>
  </p:sldIdLst>
  <p:sldSz cx="5670550" cy="10080625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E6D5"/>
    <a:srgbClr val="F0F0F0"/>
    <a:srgbClr val="219FC1"/>
    <a:srgbClr val="7DDDB2"/>
    <a:srgbClr val="BBF7D8"/>
    <a:srgbClr val="30B479"/>
    <a:srgbClr val="E59232"/>
    <a:srgbClr val="FA5F80"/>
    <a:srgbClr val="D3D3D3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6" autoAdjust="0"/>
    <p:restoredTop sz="94726"/>
  </p:normalViewPr>
  <p:slideViewPr>
    <p:cSldViewPr snapToGrid="0">
      <p:cViewPr varScale="1">
        <p:scale>
          <a:sx n="68" d="100"/>
          <a:sy n="68" d="100"/>
        </p:scale>
        <p:origin x="286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9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2379236543208961"/>
          <c:y val="4.82462467855172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5.9828344217019373E-2"/>
          <c:y val="0.12062999323054385"/>
          <c:w val="0.90777108171067611"/>
          <c:h val="0.5910824773989953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rgbClr val="FA5F8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B8-46AF-B930-A66BBF3B5EE8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rgbClr val="E5923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B8-46AF-B930-A66BBF3B5EE8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Série 3</c:v>
                </c:pt>
              </c:strCache>
            </c:strRef>
          </c:tx>
          <c:spPr>
            <a:solidFill>
              <a:srgbClr val="30B47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Planilha1!$D$2:$D$5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B8-46AF-B930-A66BBF3B5E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5988016"/>
        <c:axId val="345988496"/>
      </c:barChart>
      <c:catAx>
        <c:axId val="345988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345988496"/>
        <c:crosses val="autoZero"/>
        <c:auto val="1"/>
        <c:lblAlgn val="ctr"/>
        <c:lblOffset val="100"/>
        <c:noMultiLvlLbl val="0"/>
      </c:catAx>
      <c:valAx>
        <c:axId val="345988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45988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Planilha1!$A$2:$A$5</cx:f>
        <cx:lvl ptCount="4">
          <cx:pt idx="0">Categoria 1</cx:pt>
          <cx:pt idx="1">Categoria 2</cx:pt>
          <cx:pt idx="2">Categoria 3</cx:pt>
          <cx:pt idx="3">Categoria 4</cx:pt>
        </cx:lvl>
      </cx:strDim>
      <cx:numDim type="size">
        <cx:f>Planilha1!$B$2:$B$5</cx:f>
        <cx:lvl ptCount="4" formatCode="General">
          <cx:pt idx="0">4.2999999999999998</cx:pt>
          <cx:pt idx="1">2.5</cx:pt>
          <cx:pt idx="2">3.5</cx:pt>
          <cx:pt idx="3">4.5</cx:pt>
        </cx:lvl>
      </cx:numDim>
    </cx:data>
    <cx:data id="1">
      <cx:strDim type="cat">
        <cx:f>Planilha1!$A$2:$A$5</cx:f>
        <cx:lvl ptCount="4">
          <cx:pt idx="0">Categoria 1</cx:pt>
          <cx:pt idx="1">Categoria 2</cx:pt>
          <cx:pt idx="2">Categoria 3</cx:pt>
          <cx:pt idx="3">Categoria 4</cx:pt>
        </cx:lvl>
      </cx:strDim>
      <cx:numDim type="size">
        <cx:f>Planilha1!$C$2:$C$5</cx:f>
        <cx:lvl ptCount="4" formatCode="General">
          <cx:pt idx="0">2.3999999999999999</cx:pt>
          <cx:pt idx="1">4.4000000000000004</cx:pt>
          <cx:pt idx="2">1.8</cx:pt>
          <cx:pt idx="3">2.7999999999999998</cx:pt>
        </cx:lvl>
      </cx:numDim>
    </cx:data>
    <cx:data id="2">
      <cx:strDim type="cat">
        <cx:f>Planilha1!$A$2:$A$5</cx:f>
        <cx:lvl ptCount="4">
          <cx:pt idx="0">Categoria 1</cx:pt>
          <cx:pt idx="1">Categoria 2</cx:pt>
          <cx:pt idx="2">Categoria 3</cx:pt>
          <cx:pt idx="3">Categoria 4</cx:pt>
        </cx:lvl>
      </cx:strDim>
      <cx:numDim type="size">
        <cx:f>Planilha1!$D$2:$D$5</cx:f>
        <cx:lvl ptCount="4" formatCode="General">
          <cx:pt idx="0">2</cx:pt>
          <cx:pt idx="1">2</cx:pt>
          <cx:pt idx="2">3</cx:pt>
          <cx:pt idx="3">5</cx:pt>
        </cx:lvl>
      </cx:numDim>
    </cx:data>
  </cx:chartData>
  <cx:chart>
    <cx:title pos="t" align="ctr" overlay="0">
      <cx:tx>
        <cx:txData>
          <cx:v>Título do Gráfico</cx:v>
        </cx:txData>
      </cx:tx>
      <cx:txPr>
        <a:bodyPr rot="0" spcFirstLastPara="1" vertOverflow="ellipsis" vert="horz" wrap="square" lIns="38100" tIns="19050" rIns="38100" bIns="19050" anchor="ctr" anchorCtr="1" compatLnSpc="0"/>
        <a:lstStyle/>
        <a:p>
          <a:pPr algn="ctr" rtl="0">
            <a:defRPr sz="1000" b="1" i="0" u="none" strike="noStrike" kern="1200" spc="0" baseline="0">
              <a:solidFill>
                <a:prstClr val="black">
                  <a:lumMod val="50000"/>
                  <a:lumOff val="50000"/>
                </a:prst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r>
            <a:rPr kumimoji="0" lang="pt-BR" sz="1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entury Gothic" panose="020B0502020202020204" pitchFamily="34" charset="0"/>
            </a:rPr>
            <a:t>Título do Gráfico</a:t>
          </a:r>
        </a:p>
      </cx:txPr>
    </cx:title>
    <cx:plotArea>
      <cx:plotAreaRegion>
        <cx:series layoutId="sunburst" uniqueId="{C553C6D8-E05B-4966-A117-8A36FB71A76A}" formatIdx="0">
          <cx:tx>
            <cx:txData>
              <cx:f>Planilha1!$B$1</cx:f>
              <cx:v>Série 1</cx:v>
            </cx:txData>
          </cx:tx>
          <cx:dataPt idx="1">
            <cx:spPr>
              <a:solidFill>
                <a:srgbClr val="E59232"/>
              </a:solidFill>
            </cx:spPr>
          </cx:dataPt>
          <cx:dataPt idx="2">
            <cx:spPr>
              <a:solidFill>
                <a:srgbClr val="30B479"/>
              </a:solidFill>
            </cx:spPr>
          </cx:dataPt>
          <cx:dataPt idx="3">
            <cx:spPr>
              <a:solidFill>
                <a:srgbClr val="FA5F80"/>
              </a:solidFill>
            </cx:spPr>
          </cx:dataPt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050" b="1">
                    <a:solidFill>
                      <a:schemeClr val="bg1"/>
                    </a:solidFill>
                    <a:latin typeface="Century Gothic" panose="020B0502020202020204" pitchFamily="34" charset="0"/>
                    <a:ea typeface="Century Gothic" panose="020B0502020202020204" pitchFamily="34" charset="0"/>
                    <a:cs typeface="Century Gothic" panose="020B0502020202020204" pitchFamily="34" charset="0"/>
                  </a:defRPr>
                </a:pPr>
                <a:endParaRPr lang="pt-BR" sz="1050" b="1" i="0" u="none" strike="noStrike" kern="1200" baseline="0">
                  <a:solidFill>
                    <a:schemeClr val="bg1"/>
                  </a:solidFill>
                  <a:latin typeface="Century Gothic" panose="020B0502020202020204" pitchFamily="34" charset="0"/>
                </a:endParaRPr>
              </a:p>
            </cx:txPr>
          </cx:dataLabels>
          <cx:dataId val="0"/>
        </cx:series>
        <cx:series layoutId="sunburst" hidden="1" uniqueId="{C26E3E25-172F-4CE3-950D-006313A274E3}" formatIdx="1">
          <cx:tx>
            <cx:txData>
              <cx:f>Planilha1!$C$1</cx:f>
              <cx:v>Série 2</cx:v>
            </cx:txData>
          </cx:tx>
          <cx:dataId val="1"/>
        </cx:series>
        <cx:series layoutId="sunburst" hidden="1" uniqueId="{CF558C0D-6E16-4266-A44D-7AF7EFDE901E}" formatIdx="2">
          <cx:tx>
            <cx:txData>
              <cx:f>Planilha1!$D$1</cx:f>
              <cx:v>Série 3</cx:v>
            </cx:txData>
          </cx:tx>
          <cx:dataId val="2"/>
        </cx:series>
      </cx:plotAreaRegion>
    </cx:plotArea>
    <cx:legend pos="b" align="ctr" overlay="0">
      <cx:txPr>
        <a:bodyPr spcFirstLastPara="1" vertOverflow="ellipsis" horzOverflow="overflow" wrap="square" lIns="0" tIns="0" rIns="0" bIns="0" anchor="ctr" anchorCtr="1"/>
        <a:lstStyle/>
        <a:p>
          <a:pPr algn="ctr" rtl="0">
            <a:defRPr sz="1000"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defRPr>
          </a:pPr>
          <a:endParaRPr lang="pt-BR" sz="1000" b="0" i="0" u="none" strike="noStrike" kern="1200" baseline="0">
            <a:solidFill>
              <a:prstClr val="black">
                <a:lumMod val="65000"/>
                <a:lumOff val="35000"/>
              </a:prstClr>
            </a:solidFill>
            <a:latin typeface="Century Gothic" panose="020B0502020202020204" pitchFamily="34" charset="0"/>
          </a:endParaRPr>
        </a:p>
      </cx:txPr>
    </cx:legend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AA046B7E-E806-D789-82F9-DFF20F6C59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F4AE37C-23A3-5D92-2FC3-B6736E81DC6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432117-1D52-4122-9084-C98F1C48EA4D}" type="datetimeFigureOut">
              <a:rPr lang="pt-BR" smtClean="0"/>
              <a:t>10/08/2024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06A6B09-C1C5-C900-91F0-86652E64489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EB7AF6A-9AFE-5B94-2CA6-FDE8FBCF206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BFD55-3C51-4C56-9017-1833D3B795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2746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Forma&#10;&#10;Descrição gerada automaticamente com confiança média">
            <a:extLst>
              <a:ext uri="{FF2B5EF4-FFF2-40B4-BE49-F238E27FC236}">
                <a16:creationId xmlns:a16="http://schemas.microsoft.com/office/drawing/2014/main" id="{310E43AA-CF4C-9F17-8809-31DDCD40790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9" r="14966" b="11919"/>
          <a:stretch/>
        </p:blipFill>
        <p:spPr>
          <a:xfrm>
            <a:off x="0" y="0"/>
            <a:ext cx="5670550" cy="10080625"/>
          </a:xfrm>
          <a:prstGeom prst="rect">
            <a:avLst/>
          </a:prstGeom>
        </p:spPr>
      </p:pic>
      <p:pic>
        <p:nvPicPr>
          <p:cNvPr id="8" name="Gráfico 7">
            <a:extLst>
              <a:ext uri="{FF2B5EF4-FFF2-40B4-BE49-F238E27FC236}">
                <a16:creationId xmlns:a16="http://schemas.microsoft.com/office/drawing/2014/main" id="{77E4189D-E012-CEC6-8972-17A9A5F8EA4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56854" y="9440894"/>
            <a:ext cx="356842" cy="423954"/>
          </a:xfrm>
          <a:prstGeom prst="rect">
            <a:avLst/>
          </a:prstGeom>
        </p:spPr>
      </p:pic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7D3BBF80-8E32-37D1-FFBA-B3463A9EB25A}"/>
              </a:ext>
            </a:extLst>
          </p:cNvPr>
          <p:cNvSpPr/>
          <p:nvPr userDrawn="1"/>
        </p:nvSpPr>
        <p:spPr>
          <a:xfrm>
            <a:off x="142875" y="1676400"/>
            <a:ext cx="5384800" cy="7656286"/>
          </a:xfrm>
          <a:prstGeom prst="roundRect">
            <a:avLst>
              <a:gd name="adj" fmla="val 2430"/>
            </a:avLst>
          </a:prstGeom>
          <a:gradFill>
            <a:gsLst>
              <a:gs pos="97727">
                <a:schemeClr val="bg1">
                  <a:alpha val="55000"/>
                </a:schemeClr>
              </a:gs>
              <a:gs pos="72000">
                <a:srgbClr val="BBF7D8">
                  <a:alpha val="63000"/>
                </a:srgbClr>
              </a:gs>
              <a:gs pos="36000">
                <a:srgbClr val="94E7C0">
                  <a:alpha val="90000"/>
                </a:srgbClr>
              </a:gs>
              <a:gs pos="0">
                <a:srgbClr val="7DDDB2">
                  <a:alpha val="96000"/>
                </a:srgbClr>
              </a:gs>
            </a:gsLst>
            <a:lin ang="5400000" scaled="1"/>
          </a:gradFill>
          <a:ln w="6350">
            <a:gradFill>
              <a:gsLst>
                <a:gs pos="42000">
                  <a:schemeClr val="accent1">
                    <a:lumMod val="5000"/>
                    <a:lumOff val="95000"/>
                  </a:schemeClr>
                </a:gs>
                <a:gs pos="0">
                  <a:srgbClr val="ADAEAE"/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pt-BR"/>
          </a:p>
        </p:txBody>
      </p:sp>
      <p:sp>
        <p:nvSpPr>
          <p:cNvPr id="11" name="Retângulo: Cantos Superiores Arredondados 10">
            <a:extLst>
              <a:ext uri="{FF2B5EF4-FFF2-40B4-BE49-F238E27FC236}">
                <a16:creationId xmlns:a16="http://schemas.microsoft.com/office/drawing/2014/main" id="{42942A92-5851-A33E-B52B-26A645B18BE3}"/>
              </a:ext>
            </a:extLst>
          </p:cNvPr>
          <p:cNvSpPr/>
          <p:nvPr userDrawn="1"/>
        </p:nvSpPr>
        <p:spPr>
          <a:xfrm>
            <a:off x="142875" y="-57150"/>
            <a:ext cx="5384800" cy="1644649"/>
          </a:xfrm>
          <a:prstGeom prst="round2SameRect">
            <a:avLst>
              <a:gd name="adj1" fmla="val 0"/>
              <a:gd name="adj2" fmla="val 8793"/>
            </a:avLst>
          </a:prstGeom>
          <a:solidFill>
            <a:schemeClr val="bg1"/>
          </a:solidFill>
          <a:ln w="6350">
            <a:gradFill>
              <a:gsLst>
                <a:gs pos="42000">
                  <a:schemeClr val="accent1">
                    <a:lumMod val="5000"/>
                    <a:lumOff val="95000"/>
                  </a:schemeClr>
                </a:gs>
                <a:gs pos="0">
                  <a:srgbClr val="ADAEAE"/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2" name="Gráfico 11">
            <a:extLst>
              <a:ext uri="{FF2B5EF4-FFF2-40B4-BE49-F238E27FC236}">
                <a16:creationId xmlns:a16="http://schemas.microsoft.com/office/drawing/2014/main" id="{33CE3F1D-D0CD-8093-45E3-1CFE9D2CA0D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612332" y="456257"/>
            <a:ext cx="617836" cy="61783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83320" y="133560"/>
            <a:ext cx="5101560" cy="2218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283320" y="2358720"/>
            <a:ext cx="5102640" cy="27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283320" y="5412240"/>
            <a:ext cx="5102640" cy="27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83320" y="133560"/>
            <a:ext cx="5101560" cy="2218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283320" y="2358720"/>
            <a:ext cx="2489760" cy="27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2898000" y="2358720"/>
            <a:ext cx="2489760" cy="27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283320" y="5412240"/>
            <a:ext cx="2489760" cy="27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2898000" y="5412240"/>
            <a:ext cx="2489760" cy="27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83320" y="133560"/>
            <a:ext cx="5101560" cy="2218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283320" y="2358720"/>
            <a:ext cx="1642680" cy="27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008440" y="2358720"/>
            <a:ext cx="1642680" cy="27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3733560" y="2358720"/>
            <a:ext cx="1642680" cy="27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283320" y="5412240"/>
            <a:ext cx="1642680" cy="27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008440" y="5412240"/>
            <a:ext cx="1642680" cy="27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3733560" y="5412240"/>
            <a:ext cx="1642680" cy="27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83320" y="133560"/>
            <a:ext cx="5101560" cy="2218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 dirty="0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283320" y="2358720"/>
            <a:ext cx="5102640" cy="584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 dirty="0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83320" y="133560"/>
            <a:ext cx="5101560" cy="2218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283320" y="2358720"/>
            <a:ext cx="5102640" cy="584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83320" y="133560"/>
            <a:ext cx="5101560" cy="2218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283320" y="2358720"/>
            <a:ext cx="2489760" cy="584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2898000" y="2358720"/>
            <a:ext cx="2489760" cy="584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83320" y="133560"/>
            <a:ext cx="5101560" cy="2218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83320" y="133560"/>
            <a:ext cx="5101560" cy="10284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83320" y="133560"/>
            <a:ext cx="5101560" cy="2218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283320" y="2358720"/>
            <a:ext cx="2489760" cy="27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2898000" y="2358720"/>
            <a:ext cx="2489760" cy="584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283320" y="5412240"/>
            <a:ext cx="2489760" cy="27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83320" y="133560"/>
            <a:ext cx="5101560" cy="2218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283320" y="2358720"/>
            <a:ext cx="2489760" cy="5846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2898000" y="2358720"/>
            <a:ext cx="2489760" cy="27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2898000" y="5412240"/>
            <a:ext cx="2489760" cy="27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83320" y="133560"/>
            <a:ext cx="5101560" cy="2218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283320" y="2358720"/>
            <a:ext cx="2489760" cy="27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2898000" y="2358720"/>
            <a:ext cx="2489760" cy="27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283320" y="5412240"/>
            <a:ext cx="5102640" cy="278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áfico 9">
            <a:extLst>
              <a:ext uri="{FF2B5EF4-FFF2-40B4-BE49-F238E27FC236}">
                <a16:creationId xmlns:a16="http://schemas.microsoft.com/office/drawing/2014/main" id="{FD8FBA5F-D9C1-8FF5-6303-A3B8705AC8A0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656854" y="9440894"/>
            <a:ext cx="356842" cy="423954"/>
          </a:xfrm>
          <a:prstGeom prst="rect">
            <a:avLst/>
          </a:prstGeom>
        </p:spPr>
      </p:pic>
      <p:sp>
        <p:nvSpPr>
          <p:cNvPr id="12" name="Retângulo: Cantos Superiores Arredondados 11">
            <a:extLst>
              <a:ext uri="{FF2B5EF4-FFF2-40B4-BE49-F238E27FC236}">
                <a16:creationId xmlns:a16="http://schemas.microsoft.com/office/drawing/2014/main" id="{3C59CEB7-29F6-6B9E-5202-542A570D760A}"/>
              </a:ext>
            </a:extLst>
          </p:cNvPr>
          <p:cNvSpPr/>
          <p:nvPr userDrawn="1"/>
        </p:nvSpPr>
        <p:spPr>
          <a:xfrm>
            <a:off x="142875" y="-57150"/>
            <a:ext cx="5384800" cy="1644649"/>
          </a:xfrm>
          <a:prstGeom prst="round2SameRect">
            <a:avLst>
              <a:gd name="adj1" fmla="val 0"/>
              <a:gd name="adj2" fmla="val 8793"/>
            </a:avLst>
          </a:prstGeom>
          <a:solidFill>
            <a:schemeClr val="bg1"/>
          </a:solidFill>
          <a:ln w="6350">
            <a:gradFill>
              <a:gsLst>
                <a:gs pos="42000">
                  <a:schemeClr val="accent1">
                    <a:lumMod val="5000"/>
                    <a:lumOff val="95000"/>
                  </a:schemeClr>
                </a:gs>
                <a:gs pos="0">
                  <a:srgbClr val="ADAEAE"/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3" name="Gráfico 12">
            <a:extLst>
              <a:ext uri="{FF2B5EF4-FFF2-40B4-BE49-F238E27FC236}">
                <a16:creationId xmlns:a16="http://schemas.microsoft.com/office/drawing/2014/main" id="{7F10BE72-F4BA-87A1-E250-9280AB9483A0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612332" y="456257"/>
            <a:ext cx="617836" cy="617834"/>
          </a:xfrm>
          <a:prstGeom prst="rect">
            <a:avLst/>
          </a:prstGeom>
        </p:spPr>
      </p:pic>
      <p:sp>
        <p:nvSpPr>
          <p:cNvPr id="14" name="Retângulo: Cantos Arredondados 13">
            <a:extLst>
              <a:ext uri="{FF2B5EF4-FFF2-40B4-BE49-F238E27FC236}">
                <a16:creationId xmlns:a16="http://schemas.microsoft.com/office/drawing/2014/main" id="{CC3A493A-0279-4166-1DE7-C4079B46D1F4}"/>
              </a:ext>
            </a:extLst>
          </p:cNvPr>
          <p:cNvSpPr/>
          <p:nvPr userDrawn="1"/>
        </p:nvSpPr>
        <p:spPr>
          <a:xfrm>
            <a:off x="142875" y="1676400"/>
            <a:ext cx="5384800" cy="7656286"/>
          </a:xfrm>
          <a:prstGeom prst="roundRect">
            <a:avLst>
              <a:gd name="adj" fmla="val 2430"/>
            </a:avLst>
          </a:prstGeom>
          <a:gradFill>
            <a:gsLst>
              <a:gs pos="100000">
                <a:schemeClr val="accent1">
                  <a:lumMod val="5000"/>
                  <a:lumOff val="95000"/>
                  <a:alpha val="20000"/>
                </a:schemeClr>
              </a:gs>
              <a:gs pos="0">
                <a:schemeClr val="bg1">
                  <a:lumMod val="95000"/>
                </a:schemeClr>
              </a:gs>
            </a:gsLst>
            <a:lin ang="5400000" scaled="1"/>
          </a:gradFill>
          <a:ln w="6350">
            <a:gradFill>
              <a:gsLst>
                <a:gs pos="42000">
                  <a:schemeClr val="accent1">
                    <a:lumMod val="5000"/>
                    <a:lumOff val="95000"/>
                  </a:schemeClr>
                </a:gs>
                <a:gs pos="0">
                  <a:srgbClr val="ADAEAE"/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livia.valentin@hc.fm.usp.br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sv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14/relationships/chartEx" Target="../charts/chartEx1.xml"/><Relationship Id="rId5" Type="http://schemas.openxmlformats.org/officeDocument/2006/relationships/chart" Target="../charts/chart1.xml"/><Relationship Id="rId4" Type="http://schemas.openxmlformats.org/officeDocument/2006/relationships/hyperlink" Target="mailto:livia.valentin@hc.fm.usp.br" TargetMode="External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áfico 6">
            <a:extLst>
              <a:ext uri="{FF2B5EF4-FFF2-40B4-BE49-F238E27FC236}">
                <a16:creationId xmlns:a16="http://schemas.microsoft.com/office/drawing/2014/main" id="{F01759E0-189D-60FC-ED70-3259493421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56854" y="9440894"/>
            <a:ext cx="356842" cy="423954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C73A1BD1-A0AD-0CEC-A5D8-18F7A128CF9A}"/>
              </a:ext>
            </a:extLst>
          </p:cNvPr>
          <p:cNvSpPr/>
          <p:nvPr/>
        </p:nvSpPr>
        <p:spPr>
          <a:xfrm>
            <a:off x="1212850" y="1815676"/>
            <a:ext cx="3244850" cy="48202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11600" tIns="55800" rIns="111600" bIns="55800" anchor="ctr">
            <a:spAutoFit/>
          </a:bodyPr>
          <a:lstStyle/>
          <a:p>
            <a:pPr algn="ctr"/>
            <a:r>
              <a:rPr lang="en-US" sz="2400" b="1" dirty="0">
                <a:solidFill>
                  <a:srgbClr val="FA5F80"/>
                </a:solidFill>
                <a:effectLst/>
                <a:latin typeface="+mj-lt"/>
                <a:ea typeface="Times New Roman" panose="02020603050405020304" pitchFamily="18" charset="0"/>
              </a:rPr>
              <a:t>INSTRUÇÕES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C842F17-20F0-3FEF-784E-0667E9962D72}"/>
              </a:ext>
            </a:extLst>
          </p:cNvPr>
          <p:cNvSpPr/>
          <p:nvPr/>
        </p:nvSpPr>
        <p:spPr>
          <a:xfrm>
            <a:off x="191128" y="429802"/>
            <a:ext cx="1224922" cy="2819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11600" tIns="55800" rIns="111600" bIns="55800" anchor="ctr">
            <a:spAutoFit/>
          </a:bodyPr>
          <a:lstStyle/>
          <a:p>
            <a:r>
              <a:rPr lang="en-US" sz="1100" b="1" dirty="0">
                <a:solidFill>
                  <a:srgbClr val="FA5F80"/>
                </a:solidFill>
                <a:effectLst/>
                <a:latin typeface="+mj-lt"/>
                <a:ea typeface="Times New Roman" panose="02020603050405020304" pitchFamily="18" charset="0"/>
              </a:rPr>
              <a:t>TÍTULO: </a:t>
            </a:r>
            <a:endParaRPr lang="pt-BR" sz="1100" b="1" dirty="0">
              <a:solidFill>
                <a:srgbClr val="FA5F80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E1E5C854-A88E-8B22-EAD1-36E7CA93B657}"/>
              </a:ext>
            </a:extLst>
          </p:cNvPr>
          <p:cNvSpPr txBox="1"/>
          <p:nvPr/>
        </p:nvSpPr>
        <p:spPr>
          <a:xfrm>
            <a:off x="191128" y="132056"/>
            <a:ext cx="8018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rgbClr val="FA5F80"/>
                </a:solidFill>
                <a:latin typeface="+mj-lt"/>
              </a:rPr>
              <a:t>CÓDIGO:</a:t>
            </a:r>
            <a:endParaRPr lang="pt-BR" sz="1100" dirty="0">
              <a:solidFill>
                <a:srgbClr val="FA5F80"/>
              </a:solidFill>
              <a:latin typeface="+mj-lt"/>
            </a:endParaRP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B0D28498-59F2-7511-C46E-84BCFFCC44D6}"/>
              </a:ext>
            </a:extLst>
          </p:cNvPr>
          <p:cNvSpPr/>
          <p:nvPr/>
        </p:nvSpPr>
        <p:spPr>
          <a:xfrm>
            <a:off x="159378" y="676653"/>
            <a:ext cx="4679322" cy="85648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11600" tIns="55800" rIns="111600" bIns="55800" anchor="ctr">
            <a:spAutoFit/>
          </a:bodyPr>
          <a:lstStyle/>
          <a:p>
            <a:pPr>
              <a:lnSpc>
                <a:spcPts val="800"/>
              </a:lnSpc>
              <a:spcBef>
                <a:spcPts val="600"/>
              </a:spcBef>
            </a:pPr>
            <a:r>
              <a:rPr lang="pt-BR" sz="8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Apresentador: </a:t>
            </a:r>
            <a:r>
              <a:rPr lang="pt-BR" sz="800" b="0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Livia Stocco Sanches Valentin</a:t>
            </a:r>
            <a:r>
              <a:rPr lang="pt-BR" sz="800" b="0" strike="noStrike" spc="-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1</a:t>
            </a:r>
            <a:endParaRPr lang="pt-BR" sz="800" b="0" strike="noStrike" spc="-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>
              <a:lnSpc>
                <a:spcPts val="800"/>
              </a:lnSpc>
              <a:spcBef>
                <a:spcPts val="600"/>
              </a:spcBef>
              <a:buNone/>
            </a:pPr>
            <a:r>
              <a:rPr lang="pt-BR" sz="800" b="0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DejaVu Sans"/>
              </a:rPr>
              <a:t>Livia S. S. Valentin; Julia S. S. V. B. Gondim</a:t>
            </a:r>
            <a:r>
              <a:rPr lang="pt-BR" sz="800" b="0" strike="noStrike" spc="-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DejaVu Sans"/>
              </a:rPr>
              <a:t>2</a:t>
            </a:r>
            <a:endParaRPr lang="pt-BR" sz="800" b="0" strike="noStrike" spc="-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  <a:ea typeface="DejaVu Sans"/>
            </a:endParaRPr>
          </a:p>
          <a:p>
            <a:pPr>
              <a:lnSpc>
                <a:spcPts val="800"/>
              </a:lnSpc>
              <a:spcBef>
                <a:spcPts val="600"/>
              </a:spcBef>
              <a:buNone/>
            </a:pPr>
            <a:r>
              <a:rPr lang="pt-BR" sz="800" b="0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DejaVu Sans"/>
              </a:rPr>
              <a:t>¹Faculdade de Medicina da Universidade de São Paulo-FMUSP, Sao Paulo– SP </a:t>
            </a:r>
            <a:r>
              <a:rPr lang="pt-BR" sz="8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DejaVu Sans"/>
              </a:rPr>
              <a:t>- </a:t>
            </a:r>
            <a:r>
              <a:rPr lang="pt-BR" sz="800" b="1" spc="-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DejaVu Sans"/>
              </a:rPr>
              <a:t>Brazil</a:t>
            </a:r>
            <a:r>
              <a:rPr lang="pt-BR" sz="800" b="0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DejaVu Sans"/>
              </a:rPr>
              <a:t>.</a:t>
            </a:r>
            <a:br>
              <a:rPr lang="pt-BR" sz="800" b="0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DejaVu Sans"/>
              </a:rPr>
            </a:br>
            <a:r>
              <a:rPr lang="pt-BR" sz="800" b="0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DejaVu Sans"/>
              </a:rPr>
              <a:t>²Instituto do Coração-FMUSP, Sao Paulo – SP</a:t>
            </a:r>
            <a:r>
              <a:rPr lang="pt-BR" sz="8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DejaVu Sans"/>
              </a:rPr>
              <a:t>- Brazil</a:t>
            </a:r>
            <a:r>
              <a:rPr lang="pt-BR" sz="800" b="0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DejaVu Sans"/>
              </a:rPr>
              <a:t>.</a:t>
            </a:r>
            <a:endParaRPr lang="pt-BR" sz="800" b="0" strike="noStrike" spc="-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>
              <a:lnSpc>
                <a:spcPts val="800"/>
              </a:lnSpc>
              <a:spcBef>
                <a:spcPts val="600"/>
              </a:spcBef>
              <a:buNone/>
            </a:pPr>
            <a:r>
              <a:rPr lang="pt-BR" sz="800" b="1" strike="noStrike" spc="-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DejaVu Sans"/>
              </a:rPr>
              <a:t>email</a:t>
            </a:r>
            <a:r>
              <a:rPr lang="pt-BR" sz="8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DejaVu Sans"/>
              </a:rPr>
              <a:t>: </a:t>
            </a:r>
            <a:r>
              <a:rPr lang="pt-BR" sz="800" b="0" u="sng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Century Gothic" panose="020B0502020202020204" pitchFamily="34" charset="0"/>
                <a:ea typeface="DejaVu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livia.valentin@hc.fm.usp.br</a:t>
            </a:r>
            <a:r>
              <a:rPr lang="pt-BR" sz="800" b="0" u="sng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Century Gothic" panose="020B0502020202020204" pitchFamily="34" charset="0"/>
                <a:ea typeface="DejaVu Sans"/>
              </a:rPr>
              <a:t> 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D88DC7C5-F59D-049A-3E21-F431065FF055}"/>
              </a:ext>
            </a:extLst>
          </p:cNvPr>
          <p:cNvSpPr/>
          <p:nvPr/>
        </p:nvSpPr>
        <p:spPr>
          <a:xfrm>
            <a:off x="255780" y="2552246"/>
            <a:ext cx="5414770" cy="234407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11600" tIns="55800" rIns="111600" bIns="55800" anchor="ctr">
            <a:spAutoFit/>
          </a:bodyPr>
          <a:lstStyle/>
          <a:p>
            <a:pPr marL="228600" indent="-228600">
              <a:lnSpc>
                <a:spcPts val="1400"/>
              </a:lnSpc>
              <a:spcBef>
                <a:spcPts val="1200"/>
              </a:spcBef>
              <a:buClr>
                <a:srgbClr val="FA5F80"/>
              </a:buClr>
              <a:buSzPct val="102000"/>
              <a:buFont typeface="+mj-lt"/>
              <a:buAutoNum type="arabicPeriod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Neste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espaço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autor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deve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incluir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informação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b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 </a:t>
            </a:r>
            <a:r>
              <a:rPr lang="en-US" sz="1200" b="1" dirty="0" err="1">
                <a:solidFill>
                  <a:srgbClr val="FA5F80"/>
                </a:solidFill>
              </a:rPr>
              <a:t>seu</a:t>
            </a:r>
            <a:r>
              <a:rPr lang="en-US" sz="1200" b="1" dirty="0">
                <a:solidFill>
                  <a:srgbClr val="FA5F80"/>
                </a:solidFill>
              </a:rPr>
              <a:t> abstract </a:t>
            </a:r>
            <a:r>
              <a:rPr lang="en-US" sz="1200" b="1" dirty="0" err="1">
                <a:solidFill>
                  <a:srgbClr val="FA5F80"/>
                </a:solidFill>
              </a:rPr>
              <a:t>aceito</a:t>
            </a:r>
            <a:r>
              <a:rPr lang="en-US" sz="1200" b="1" dirty="0">
                <a:solidFill>
                  <a:srgbClr val="FA5F80"/>
                </a:solidFill>
              </a:rPr>
              <a:t> para a </a:t>
            </a:r>
            <a:r>
              <a:rPr lang="en-US" sz="1200" b="1" dirty="0" err="1">
                <a:solidFill>
                  <a:srgbClr val="FA5F80"/>
                </a:solidFill>
              </a:rPr>
              <a:t>apresentação</a:t>
            </a:r>
            <a:r>
              <a:rPr lang="en-US" sz="1200" b="1" dirty="0">
                <a:solidFill>
                  <a:srgbClr val="FA5F80"/>
                </a:solidFill>
              </a:rPr>
              <a:t> </a:t>
            </a:r>
            <a:r>
              <a:rPr lang="en-US" sz="1200" b="1" dirty="0" err="1">
                <a:solidFill>
                  <a:srgbClr val="FA5F80"/>
                </a:solidFill>
              </a:rPr>
              <a:t>na</a:t>
            </a:r>
            <a:r>
              <a:rPr lang="en-US" sz="1200" b="1" dirty="0">
                <a:solidFill>
                  <a:srgbClr val="FA5F80"/>
                </a:solidFill>
              </a:rPr>
              <a:t> </a:t>
            </a:r>
            <a:r>
              <a:rPr lang="en-US" sz="1200" b="1" dirty="0" err="1">
                <a:solidFill>
                  <a:srgbClr val="FA5F80"/>
                </a:solidFill>
              </a:rPr>
              <a:t>seção</a:t>
            </a:r>
            <a:r>
              <a:rPr lang="en-US" sz="1200" b="1" dirty="0">
                <a:solidFill>
                  <a:srgbClr val="FA5F80"/>
                </a:solidFill>
              </a:rPr>
              <a:t> </a:t>
            </a:r>
            <a:r>
              <a:rPr lang="en-US" sz="1200" b="1" dirty="0" err="1">
                <a:solidFill>
                  <a:srgbClr val="FA5F80"/>
                </a:solidFill>
              </a:rPr>
              <a:t>pôster</a:t>
            </a:r>
            <a:r>
              <a:rPr lang="en-US" sz="1200" b="1" dirty="0">
                <a:solidFill>
                  <a:srgbClr val="FA5F80"/>
                </a:solidFill>
              </a:rPr>
              <a:t>. </a:t>
            </a:r>
          </a:p>
          <a:p>
            <a:pPr marL="228600" indent="-228600">
              <a:lnSpc>
                <a:spcPts val="1400"/>
              </a:lnSpc>
              <a:spcBef>
                <a:spcPts val="1200"/>
              </a:spcBef>
              <a:buClr>
                <a:srgbClr val="FA5F80"/>
              </a:buClr>
              <a:buSzPct val="102000"/>
              <a:buFont typeface="+mj-lt"/>
              <a:buAutoNum type="arabicPeriod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autor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pode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colocar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b="1" dirty="0" err="1">
                <a:solidFill>
                  <a:srgbClr val="FA5F80"/>
                </a:solidFill>
              </a:rPr>
              <a:t>texto</a:t>
            </a:r>
            <a:r>
              <a:rPr lang="en-US" sz="1200" b="1" dirty="0">
                <a:solidFill>
                  <a:srgbClr val="FA5F80"/>
                </a:solidFill>
              </a:rPr>
              <a:t>, </a:t>
            </a:r>
            <a:r>
              <a:rPr lang="en-US" sz="1200" b="1" dirty="0" err="1">
                <a:solidFill>
                  <a:srgbClr val="FA5F80"/>
                </a:solidFill>
              </a:rPr>
              <a:t>tabelas</a:t>
            </a:r>
            <a:r>
              <a:rPr lang="en-US" sz="1200" b="1" dirty="0">
                <a:solidFill>
                  <a:srgbClr val="FA5F80"/>
                </a:solidFill>
              </a:rPr>
              <a:t>, </a:t>
            </a:r>
            <a:r>
              <a:rPr lang="en-US" sz="1200" b="1" dirty="0" err="1">
                <a:solidFill>
                  <a:srgbClr val="FA5F80"/>
                </a:solidFill>
              </a:rPr>
              <a:t>gráficos</a:t>
            </a:r>
            <a:r>
              <a:rPr lang="en-US" sz="1200" b="1" dirty="0">
                <a:solidFill>
                  <a:srgbClr val="FA5F80"/>
                </a:solidFill>
              </a:rPr>
              <a:t> </a:t>
            </a:r>
            <a:b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figuras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para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apresentar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informações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importantes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seu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trabalho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228600" indent="-228600">
              <a:lnSpc>
                <a:spcPts val="1400"/>
              </a:lnSpc>
              <a:spcBef>
                <a:spcPts val="1200"/>
              </a:spcBef>
              <a:buClr>
                <a:srgbClr val="FA5F80"/>
              </a:buClr>
              <a:buSzPct val="102000"/>
              <a:buFont typeface="+mj-lt"/>
              <a:buAutoNum type="arabicPeriod"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Você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deve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b="1" dirty="0" err="1">
                <a:solidFill>
                  <a:srgbClr val="FA5F80"/>
                </a:solidFill>
              </a:rPr>
              <a:t>deixar</a:t>
            </a:r>
            <a:r>
              <a:rPr lang="en-US" sz="1200" b="1" dirty="0">
                <a:solidFill>
                  <a:srgbClr val="FA5F80"/>
                </a:solidFill>
              </a:rPr>
              <a:t> claro o </a:t>
            </a:r>
            <a:r>
              <a:rPr lang="en-US" sz="1200" b="1" dirty="0" err="1">
                <a:solidFill>
                  <a:srgbClr val="FA5F80"/>
                </a:solidFill>
              </a:rPr>
              <a:t>autor</a:t>
            </a:r>
            <a:r>
              <a:rPr lang="en-US" sz="1200" b="1" dirty="0">
                <a:solidFill>
                  <a:srgbClr val="FA5F80"/>
                </a:solidFill>
              </a:rPr>
              <a:t> que </a:t>
            </a:r>
            <a:r>
              <a:rPr lang="en-US" sz="1200" b="1" dirty="0" err="1">
                <a:solidFill>
                  <a:srgbClr val="FA5F80"/>
                </a:solidFill>
              </a:rPr>
              <a:t>apresentará</a:t>
            </a:r>
            <a:r>
              <a:rPr lang="en-US" sz="1200" b="1" dirty="0">
                <a:solidFill>
                  <a:srgbClr val="FA5F80"/>
                </a:solidFill>
              </a:rPr>
              <a:t> </a:t>
            </a:r>
            <a:br>
              <a:rPr lang="en-US" sz="1200" b="1" dirty="0">
                <a:solidFill>
                  <a:srgbClr val="FA5F80"/>
                </a:solidFill>
              </a:rPr>
            </a:br>
            <a:r>
              <a:rPr lang="en-US" sz="1200" b="1" dirty="0">
                <a:solidFill>
                  <a:srgbClr val="FA5F80"/>
                </a:solidFill>
              </a:rPr>
              <a:t>o </a:t>
            </a:r>
            <a:r>
              <a:rPr lang="en-US" sz="1200" b="1" dirty="0" err="1">
                <a:solidFill>
                  <a:srgbClr val="FA5F80"/>
                </a:solidFill>
              </a:rPr>
              <a:t>pôster</a:t>
            </a:r>
            <a:r>
              <a:rPr lang="en-US" sz="1200" b="1" dirty="0">
                <a:solidFill>
                  <a:srgbClr val="FA5F80"/>
                </a:solidFill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a </a:t>
            </a:r>
            <a:r>
              <a:rPr lang="en-US" sz="1200" b="1" dirty="0" err="1">
                <a:solidFill>
                  <a:srgbClr val="FA5F80"/>
                </a:solidFill>
              </a:rPr>
              <a:t>comissão</a:t>
            </a:r>
            <a:r>
              <a:rPr lang="en-US" sz="1200" b="1" dirty="0">
                <a:solidFill>
                  <a:srgbClr val="FA5F80"/>
                </a:solidFill>
              </a:rPr>
              <a:t> </a:t>
            </a:r>
            <a:r>
              <a:rPr lang="en-US" sz="1200" b="1" dirty="0" err="1">
                <a:solidFill>
                  <a:srgbClr val="FA5F80"/>
                </a:solidFill>
              </a:rPr>
              <a:t>avaliadora</a:t>
            </a:r>
            <a:r>
              <a:rPr lang="en-US" sz="1200" b="1" dirty="0">
                <a:solidFill>
                  <a:srgbClr val="FA5F80"/>
                </a:solidFill>
              </a:rPr>
              <a:t>.</a:t>
            </a:r>
          </a:p>
          <a:p>
            <a:pPr marL="228600" indent="-228600">
              <a:lnSpc>
                <a:spcPts val="1400"/>
              </a:lnSpc>
              <a:spcBef>
                <a:spcPts val="1200"/>
              </a:spcBef>
              <a:buClr>
                <a:srgbClr val="FA5F80"/>
              </a:buClr>
              <a:buSzPct val="102000"/>
              <a:buFont typeface="+mj-lt"/>
              <a:buAutoNum type="arabicPeriod"/>
            </a:pP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Você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deve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b="1" dirty="0" err="1">
                <a:solidFill>
                  <a:srgbClr val="FA5F80"/>
                </a:solidFill>
              </a:rPr>
              <a:t>inserir</a:t>
            </a:r>
            <a:r>
              <a:rPr lang="en-US" sz="1200" b="1" dirty="0">
                <a:solidFill>
                  <a:srgbClr val="FA5F80"/>
                </a:solidFill>
              </a:rPr>
              <a:t> o Código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que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será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enviado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b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1200" b="1" dirty="0">
                <a:solidFill>
                  <a:srgbClr val="FA5F80"/>
                </a:solidFill>
              </a:rPr>
              <a:t>para </a:t>
            </a:r>
            <a:r>
              <a:rPr lang="en-US" sz="1200" b="1" dirty="0" err="1">
                <a:solidFill>
                  <a:srgbClr val="FA5F80"/>
                </a:solidFill>
              </a:rPr>
              <a:t>seu</a:t>
            </a:r>
            <a:r>
              <a:rPr lang="en-US" sz="1200" b="1" dirty="0">
                <a:solidFill>
                  <a:srgbClr val="FA5F80"/>
                </a:solidFill>
              </a:rPr>
              <a:t> </a:t>
            </a:r>
            <a:r>
              <a:rPr lang="en-US" sz="1200" b="1" dirty="0" err="1">
                <a:solidFill>
                  <a:srgbClr val="FA5F80"/>
                </a:solidFill>
              </a:rPr>
              <a:t>pôster</a:t>
            </a:r>
            <a:r>
              <a:rPr lang="en-US" sz="1200" b="1" dirty="0">
                <a:solidFill>
                  <a:srgbClr val="FA5F80"/>
                </a:solidFill>
              </a:rPr>
              <a:t> ser </a:t>
            </a:r>
            <a:r>
              <a:rPr lang="en-US" sz="1200" b="1" dirty="0" err="1">
                <a:solidFill>
                  <a:srgbClr val="FA5F80"/>
                </a:solidFill>
              </a:rPr>
              <a:t>identificado</a:t>
            </a:r>
            <a:r>
              <a:rPr lang="en-US" sz="1200" b="1" dirty="0">
                <a:solidFill>
                  <a:srgbClr val="FA5F80"/>
                </a:solidFill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a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apresentação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228600" indent="-228600">
              <a:lnSpc>
                <a:spcPts val="1400"/>
              </a:lnSpc>
              <a:spcBef>
                <a:spcPts val="1200"/>
              </a:spcBef>
              <a:buClr>
                <a:srgbClr val="FA5F80"/>
              </a:buClr>
              <a:buSzPct val="102000"/>
              <a:buFont typeface="+mj-lt"/>
              <a:buAutoNum type="arabicPeriod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</a:t>
            </a:r>
            <a:r>
              <a:rPr lang="en-US" sz="1200" b="1" dirty="0" err="1">
                <a:solidFill>
                  <a:srgbClr val="FA5F80"/>
                </a:solidFill>
              </a:rPr>
              <a:t>título</a:t>
            </a:r>
            <a:r>
              <a:rPr lang="en-US" sz="1200" b="1" dirty="0">
                <a:solidFill>
                  <a:srgbClr val="FA5F80"/>
                </a:solidFill>
              </a:rPr>
              <a:t> do </a:t>
            </a:r>
            <a:r>
              <a:rPr lang="en-US" sz="1200" b="1" dirty="0" err="1">
                <a:solidFill>
                  <a:srgbClr val="FA5F80"/>
                </a:solidFill>
              </a:rPr>
              <a:t>Pôster</a:t>
            </a:r>
            <a:r>
              <a:rPr lang="en-US" sz="1200" b="1" dirty="0">
                <a:solidFill>
                  <a:srgbClr val="FA5F80"/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deve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ser o </a:t>
            </a:r>
            <a:r>
              <a:rPr lang="en-US" sz="1200" b="1" dirty="0" err="1">
                <a:solidFill>
                  <a:srgbClr val="FA5F80"/>
                </a:solidFill>
              </a:rPr>
              <a:t>mesmo</a:t>
            </a:r>
            <a:r>
              <a:rPr lang="en-US" sz="1200" b="1" dirty="0">
                <a:solidFill>
                  <a:srgbClr val="FA5F80"/>
                </a:solidFill>
              </a:rPr>
              <a:t> </a:t>
            </a:r>
            <a:r>
              <a:rPr lang="en-US" sz="1200" b="1" dirty="0" err="1">
                <a:solidFill>
                  <a:srgbClr val="FA5F80"/>
                </a:solidFill>
              </a:rPr>
              <a:t>título</a:t>
            </a:r>
            <a:r>
              <a:rPr lang="en-US" sz="1200" b="1" dirty="0">
                <a:solidFill>
                  <a:srgbClr val="FA5F80"/>
                </a:solidFill>
              </a:rPr>
              <a:t> </a:t>
            </a:r>
            <a:r>
              <a:rPr lang="en-US" sz="1200" b="1" dirty="0" err="1">
                <a:solidFill>
                  <a:srgbClr val="FA5F80"/>
                </a:solidFill>
              </a:rPr>
              <a:t>aceito</a:t>
            </a:r>
            <a:r>
              <a:rPr lang="en-US" sz="1200" b="1" dirty="0">
                <a:solidFill>
                  <a:srgbClr val="FA5F80"/>
                </a:solidFill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o abstract. </a:t>
            </a:r>
          </a:p>
        </p:txBody>
      </p:sp>
    </p:spTree>
    <p:extLst>
      <p:ext uri="{BB962C8B-B14F-4D97-AF65-F5344CB8AC3E}">
        <p14:creationId xmlns:p14="http://schemas.microsoft.com/office/powerpoint/2010/main" val="1961463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DCDCDC"/>
            </a:gs>
            <a:gs pos="0">
              <a:srgbClr val="D3D3D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áfico 8">
            <a:extLst>
              <a:ext uri="{FF2B5EF4-FFF2-40B4-BE49-F238E27FC236}">
                <a16:creationId xmlns:a16="http://schemas.microsoft.com/office/drawing/2014/main" id="{DD53440C-1D3A-2C06-8413-AE3D90CE86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56854" y="9440894"/>
            <a:ext cx="356842" cy="423954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4E8B694D-7351-B447-0D4D-84486B3370AA}"/>
              </a:ext>
            </a:extLst>
          </p:cNvPr>
          <p:cNvSpPr/>
          <p:nvPr/>
        </p:nvSpPr>
        <p:spPr>
          <a:xfrm>
            <a:off x="191128" y="429802"/>
            <a:ext cx="1224922" cy="2819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11600" tIns="55800" rIns="111600" bIns="55800" anchor="ctr">
            <a:spAutoFit/>
          </a:bodyPr>
          <a:lstStyle/>
          <a:p>
            <a:r>
              <a:rPr lang="en-US" sz="1100" b="1" dirty="0">
                <a:solidFill>
                  <a:srgbClr val="FA5F80"/>
                </a:solidFill>
                <a:effectLst/>
                <a:latin typeface="+mj-lt"/>
                <a:ea typeface="Times New Roman" panose="02020603050405020304" pitchFamily="18" charset="0"/>
              </a:rPr>
              <a:t>TÍTULO: </a:t>
            </a:r>
            <a:endParaRPr lang="pt-BR" sz="1100" b="1" dirty="0">
              <a:solidFill>
                <a:srgbClr val="FA5F80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4D620C2B-ED72-1359-25E4-208D0185D149}"/>
              </a:ext>
            </a:extLst>
          </p:cNvPr>
          <p:cNvSpPr txBox="1"/>
          <p:nvPr/>
        </p:nvSpPr>
        <p:spPr>
          <a:xfrm>
            <a:off x="191128" y="132056"/>
            <a:ext cx="8018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dirty="0">
                <a:solidFill>
                  <a:srgbClr val="FA5F80"/>
                </a:solidFill>
                <a:latin typeface="+mj-lt"/>
              </a:rPr>
              <a:t>CÓDIGO:</a:t>
            </a:r>
            <a:endParaRPr lang="pt-BR" sz="1100" dirty="0">
              <a:solidFill>
                <a:srgbClr val="FA5F80"/>
              </a:solidFill>
              <a:latin typeface="+mj-lt"/>
            </a:endParaRP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E7F0349E-0969-5527-79E8-9B53304539D2}"/>
              </a:ext>
            </a:extLst>
          </p:cNvPr>
          <p:cNvSpPr/>
          <p:nvPr/>
        </p:nvSpPr>
        <p:spPr>
          <a:xfrm>
            <a:off x="159378" y="676653"/>
            <a:ext cx="4679322" cy="85648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11600" tIns="55800" rIns="111600" bIns="55800" anchor="ctr">
            <a:spAutoFit/>
          </a:bodyPr>
          <a:lstStyle/>
          <a:p>
            <a:pPr>
              <a:lnSpc>
                <a:spcPts val="800"/>
              </a:lnSpc>
              <a:spcBef>
                <a:spcPts val="600"/>
              </a:spcBef>
            </a:pPr>
            <a:r>
              <a:rPr lang="pt-BR" sz="8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Apresentador: </a:t>
            </a:r>
            <a:r>
              <a:rPr lang="pt-BR" sz="800" b="0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Livia Stocco Sanches Valentin</a:t>
            </a:r>
            <a:r>
              <a:rPr lang="pt-BR" sz="800" b="0" strike="noStrike" spc="-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1</a:t>
            </a:r>
            <a:endParaRPr lang="pt-BR" sz="800" b="0" strike="noStrike" spc="-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>
              <a:lnSpc>
                <a:spcPts val="800"/>
              </a:lnSpc>
              <a:spcBef>
                <a:spcPts val="600"/>
              </a:spcBef>
              <a:buNone/>
            </a:pPr>
            <a:r>
              <a:rPr lang="pt-BR" sz="800" b="0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DejaVu Sans"/>
              </a:rPr>
              <a:t>Livia S. S. Valentin; Julia S. S. V. B. Gondim</a:t>
            </a:r>
            <a:r>
              <a:rPr lang="pt-BR" sz="800" b="0" strike="noStrike" spc="-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DejaVu Sans"/>
              </a:rPr>
              <a:t>2</a:t>
            </a:r>
            <a:endParaRPr lang="pt-BR" sz="800" b="0" strike="noStrike" spc="-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  <a:ea typeface="DejaVu Sans"/>
            </a:endParaRPr>
          </a:p>
          <a:p>
            <a:pPr>
              <a:lnSpc>
                <a:spcPts val="800"/>
              </a:lnSpc>
              <a:spcBef>
                <a:spcPts val="600"/>
              </a:spcBef>
              <a:buNone/>
            </a:pPr>
            <a:r>
              <a:rPr lang="pt-BR" sz="800" b="0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DejaVu Sans"/>
              </a:rPr>
              <a:t>¹Faculdade de Medicina da Universidade de São Paulo-FMUSP, Sao Paulo– SP </a:t>
            </a:r>
            <a:r>
              <a:rPr lang="pt-BR" sz="8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DejaVu Sans"/>
              </a:rPr>
              <a:t>- </a:t>
            </a:r>
            <a:r>
              <a:rPr lang="pt-BR" sz="800" b="1" spc="-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DejaVu Sans"/>
              </a:rPr>
              <a:t>Brazil</a:t>
            </a:r>
            <a:r>
              <a:rPr lang="pt-BR" sz="800" b="0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DejaVu Sans"/>
              </a:rPr>
              <a:t>.</a:t>
            </a:r>
            <a:br>
              <a:rPr lang="pt-BR" sz="800" b="0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DejaVu Sans"/>
              </a:rPr>
            </a:br>
            <a:r>
              <a:rPr lang="pt-BR" sz="800" b="0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DejaVu Sans"/>
              </a:rPr>
              <a:t>²Instituto do Coração-FMUSP, Sao Paulo – SP</a:t>
            </a:r>
            <a:r>
              <a:rPr lang="pt-BR" sz="8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DejaVu Sans"/>
              </a:rPr>
              <a:t>- Brazil</a:t>
            </a:r>
            <a:r>
              <a:rPr lang="pt-BR" sz="800" b="0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DejaVu Sans"/>
              </a:rPr>
              <a:t>.</a:t>
            </a:r>
            <a:endParaRPr lang="pt-BR" sz="800" b="0" strike="noStrike" spc="-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>
              <a:lnSpc>
                <a:spcPts val="800"/>
              </a:lnSpc>
              <a:spcBef>
                <a:spcPts val="600"/>
              </a:spcBef>
              <a:buNone/>
            </a:pPr>
            <a:r>
              <a:rPr lang="pt-BR" sz="800" b="1" strike="noStrike" spc="-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DejaVu Sans"/>
              </a:rPr>
              <a:t>email</a:t>
            </a:r>
            <a:r>
              <a:rPr lang="pt-BR" sz="8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DejaVu Sans"/>
              </a:rPr>
              <a:t>: </a:t>
            </a:r>
            <a:r>
              <a:rPr lang="pt-BR" sz="800" b="0" u="sng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Century Gothic" panose="020B0502020202020204" pitchFamily="34" charset="0"/>
                <a:ea typeface="DejaVu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livia.valentin@hc.fm.usp.br</a:t>
            </a:r>
            <a:r>
              <a:rPr lang="pt-BR" sz="800" b="0" u="sng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Century Gothic" panose="020B0502020202020204" pitchFamily="34" charset="0"/>
                <a:ea typeface="DejaVu Sans"/>
              </a:rPr>
              <a:t> 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DD7EDDF-ECF1-0A36-7ECC-FFB946E68875}"/>
              </a:ext>
            </a:extLst>
          </p:cNvPr>
          <p:cNvSpPr/>
          <p:nvPr/>
        </p:nvSpPr>
        <p:spPr>
          <a:xfrm>
            <a:off x="1179091" y="1777874"/>
            <a:ext cx="3312368" cy="4204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11600" tIns="55800" rIns="111600" bIns="55800" anchor="ctr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Lorem ipsum dolor </a:t>
            </a:r>
            <a:endParaRPr lang="pt-BR" sz="2000" b="1" dirty="0">
              <a:solidFill>
                <a:schemeClr val="bg1"/>
              </a:solidFill>
              <a:effectLst/>
              <a:latin typeface="+mj-lt"/>
              <a:ea typeface="Times New Roman" panose="02020603050405020304" pitchFamily="18" charset="0"/>
            </a:endParaRPr>
          </a:p>
        </p:txBody>
      </p:sp>
      <p:pic>
        <p:nvPicPr>
          <p:cNvPr id="20" name="Gráfico 19">
            <a:extLst>
              <a:ext uri="{FF2B5EF4-FFF2-40B4-BE49-F238E27FC236}">
                <a16:creationId xmlns:a16="http://schemas.microsoft.com/office/drawing/2014/main" id="{5824D72F-847C-33A7-9DAE-DD82793316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56854" y="9440894"/>
            <a:ext cx="356842" cy="423954"/>
          </a:xfrm>
          <a:prstGeom prst="rect">
            <a:avLst/>
          </a:prstGeom>
        </p:spPr>
      </p:pic>
      <p:graphicFrame>
        <p:nvGraphicFramePr>
          <p:cNvPr id="25" name="Gráfico 24">
            <a:extLst>
              <a:ext uri="{FF2B5EF4-FFF2-40B4-BE49-F238E27FC236}">
                <a16:creationId xmlns:a16="http://schemas.microsoft.com/office/drawing/2014/main" id="{88E9C55C-3C08-B28B-8282-84F2963C15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3105929"/>
              </p:ext>
            </p:extLst>
          </p:nvPr>
        </p:nvGraphicFramePr>
        <p:xfrm>
          <a:off x="1425576" y="5457825"/>
          <a:ext cx="2718092" cy="1733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27" name="Gráfico 26">
                <a:extLst>
                  <a:ext uri="{FF2B5EF4-FFF2-40B4-BE49-F238E27FC236}">
                    <a16:creationId xmlns:a16="http://schemas.microsoft.com/office/drawing/2014/main" id="{CF98969A-6DD9-D3E0-0A29-222B5B1BC65F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348151518"/>
                  </p:ext>
                </p:extLst>
              </p:nvPr>
            </p:nvGraphicFramePr>
            <p:xfrm>
              <a:off x="1306315" y="7248524"/>
              <a:ext cx="2722760" cy="194355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6"/>
              </a:graphicData>
            </a:graphic>
          </p:graphicFrame>
        </mc:Choice>
        <mc:Fallback xmlns="">
          <p:pic>
            <p:nvPicPr>
              <p:cNvPr id="27" name="Gráfico 26">
                <a:extLst>
                  <a:ext uri="{FF2B5EF4-FFF2-40B4-BE49-F238E27FC236}">
                    <a16:creationId xmlns:a16="http://schemas.microsoft.com/office/drawing/2014/main" id="{CF98969A-6DD9-D3E0-0A29-222B5B1BC65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306315" y="7248524"/>
                <a:ext cx="2722760" cy="1943559"/>
              </a:xfrm>
              <a:prstGeom prst="rect">
                <a:avLst/>
              </a:prstGeom>
            </p:spPr>
          </p:pic>
        </mc:Fallback>
      </mc:AlternateContent>
      <p:sp>
        <p:nvSpPr>
          <p:cNvPr id="28" name="Title 1">
            <a:extLst>
              <a:ext uri="{FF2B5EF4-FFF2-40B4-BE49-F238E27FC236}">
                <a16:creationId xmlns:a16="http://schemas.microsoft.com/office/drawing/2014/main" id="{161C2F0E-968A-FCEF-C9A2-F26381E6B4DE}"/>
              </a:ext>
            </a:extLst>
          </p:cNvPr>
          <p:cNvSpPr/>
          <p:nvPr/>
        </p:nvSpPr>
        <p:spPr>
          <a:xfrm>
            <a:off x="531019" y="2133867"/>
            <a:ext cx="4608512" cy="10360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11600" tIns="55800" rIns="111600" bIns="55800" anchor="ctr">
            <a:spAutoFit/>
          </a:bodyPr>
          <a:lstStyle/>
          <a:p>
            <a:pPr algn="ctr"/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"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Lorem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ipsum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dolor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sit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amet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,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consectetur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adipiscing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elit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,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sed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do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eiusmod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tempor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incididunt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ut labore et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dolore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magna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aliqua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. Ut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enim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ad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minim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veniam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, quis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nostrud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exercitation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ullamco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laboris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nisi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ut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aliquip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ex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ea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commodo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consequat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.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Duis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aute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irure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dolor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in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reprehenderit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in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voluptate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velit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esse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cillum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dolore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eu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fugiat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nulla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pariatur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.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Excepteur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sint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occaecat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cupidatat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non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proident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, sunt in culpa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qui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officia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deserunt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mollit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anim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id est </a:t>
            </a:r>
            <a:r>
              <a:rPr lang="pt-BR" sz="1000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laborum</a:t>
            </a:r>
            <a:r>
              <a:rPr lang="pt-BR" sz="10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."</a:t>
            </a:r>
            <a:endParaRPr lang="pt-BR" sz="1000" b="1" dirty="0">
              <a:solidFill>
                <a:schemeClr val="tx1">
                  <a:lumMod val="75000"/>
                  <a:lumOff val="25000"/>
                </a:schemeClr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B80EFF3D-DD1D-ED26-60CD-0A5FCF1368B0}"/>
              </a:ext>
            </a:extLst>
          </p:cNvPr>
          <p:cNvSpPr/>
          <p:nvPr/>
        </p:nvSpPr>
        <p:spPr>
          <a:xfrm>
            <a:off x="1107083" y="3199621"/>
            <a:ext cx="3456384" cy="59743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111600" tIns="55800" rIns="111600" bIns="55800" anchor="ctr">
            <a:spAutoFit/>
          </a:bodyPr>
          <a:lstStyle/>
          <a:p>
            <a:pPr algn="ctr"/>
            <a:r>
              <a:rPr lang="pt-BR" sz="105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"</a:t>
            </a:r>
            <a:r>
              <a:rPr lang="pt-BR" sz="1050" b="1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Lorem</a:t>
            </a:r>
            <a:r>
              <a:rPr lang="pt-BR" sz="105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ipsum </a:t>
            </a:r>
            <a:r>
              <a:rPr lang="pt-BR" sz="1050" b="1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dolor</a:t>
            </a:r>
            <a:r>
              <a:rPr lang="pt-BR" sz="105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50" b="1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sit</a:t>
            </a:r>
            <a:r>
              <a:rPr lang="pt-BR" sz="105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50" b="1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amet</a:t>
            </a:r>
            <a:r>
              <a:rPr lang="pt-BR" sz="105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, </a:t>
            </a:r>
            <a:r>
              <a:rPr lang="pt-BR" sz="1050" b="1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consectetur</a:t>
            </a:r>
            <a:r>
              <a:rPr lang="pt-BR" sz="105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50" b="1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adipiscing</a:t>
            </a:r>
            <a:r>
              <a:rPr lang="pt-BR" sz="105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50" b="1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elit</a:t>
            </a:r>
            <a:r>
              <a:rPr lang="pt-BR" sz="105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, </a:t>
            </a:r>
            <a:r>
              <a:rPr lang="pt-BR" sz="1050" b="1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sed</a:t>
            </a:r>
            <a:r>
              <a:rPr lang="pt-BR" sz="105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do </a:t>
            </a:r>
            <a:r>
              <a:rPr lang="pt-BR" sz="1050" b="1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eiusmod</a:t>
            </a:r>
            <a:r>
              <a:rPr lang="pt-BR" sz="105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50" b="1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tempor</a:t>
            </a:r>
            <a:r>
              <a:rPr lang="pt-BR" sz="105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pt-BR" sz="1050" b="1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incididunt</a:t>
            </a:r>
            <a:r>
              <a:rPr lang="pt-BR" sz="105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ut labore et </a:t>
            </a:r>
            <a:r>
              <a:rPr lang="pt-BR" sz="1050" b="1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dolore</a:t>
            </a:r>
            <a:r>
              <a:rPr lang="pt-BR" sz="105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magna </a:t>
            </a:r>
            <a:r>
              <a:rPr lang="pt-BR" sz="1050" b="1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aliqua</a:t>
            </a:r>
            <a:r>
              <a:rPr lang="pt-BR" sz="105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. </a:t>
            </a:r>
            <a:endParaRPr lang="pt-BR" sz="1050" b="1" dirty="0">
              <a:solidFill>
                <a:schemeClr val="tx1">
                  <a:lumMod val="75000"/>
                  <a:lumOff val="25000"/>
                </a:schemeClr>
              </a:solidFill>
              <a:effectLst/>
              <a:ea typeface="Times New Roman" panose="02020603050405020304" pitchFamily="18" charset="0"/>
            </a:endParaRPr>
          </a:p>
        </p:txBody>
      </p:sp>
      <p:pic>
        <p:nvPicPr>
          <p:cNvPr id="30" name="Imagem 29" descr="Uma imagem contendo pássaro, pequeno, em pé&#10;&#10;Descrição gerada automaticamente">
            <a:extLst>
              <a:ext uri="{FF2B5EF4-FFF2-40B4-BE49-F238E27FC236}">
                <a16:creationId xmlns:a16="http://schemas.microsoft.com/office/drawing/2014/main" id="{10A31690-660E-D1CB-E8C0-D599065DEDB6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74" r="14374"/>
          <a:stretch/>
        </p:blipFill>
        <p:spPr>
          <a:xfrm>
            <a:off x="1093138" y="3946121"/>
            <a:ext cx="1467037" cy="1177158"/>
          </a:xfrm>
          <a:prstGeom prst="rect">
            <a:avLst/>
          </a:prstGeom>
        </p:spPr>
      </p:pic>
      <p:pic>
        <p:nvPicPr>
          <p:cNvPr id="31" name="Imagem 30" descr="Mulher jogando vídeo game&#10;&#10;Descrição gerada automaticamente com confiança baixa">
            <a:extLst>
              <a:ext uri="{FF2B5EF4-FFF2-40B4-BE49-F238E27FC236}">
                <a16:creationId xmlns:a16="http://schemas.microsoft.com/office/drawing/2014/main" id="{C68CB1A2-0588-4745-5EA0-B59AB8E1CC5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262" y="4094230"/>
            <a:ext cx="1951278" cy="13007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1880</TotalTime>
  <Words>333</Words>
  <Application>Microsoft Office PowerPoint</Application>
  <PresentationFormat>Personalizar</PresentationFormat>
  <Paragraphs>23</Paragraphs>
  <Slides>2</Slides>
  <Notes>0</Notes>
  <HiddenSlides>1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Times New Roman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Edson Ayres Jr - Midia Desk</dc:creator>
  <dc:description/>
  <cp:lastModifiedBy>Julian Yokomizo Pires</cp:lastModifiedBy>
  <cp:revision>28</cp:revision>
  <dcterms:created xsi:type="dcterms:W3CDTF">2022-05-09T13:35:46Z</dcterms:created>
  <dcterms:modified xsi:type="dcterms:W3CDTF">2024-08-10T16:20:08Z</dcterms:modified>
  <dc:language>pt-BR</dc:language>
</cp:coreProperties>
</file>